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24"/>
  </p:notesMasterIdLst>
  <p:handoutMasterIdLst>
    <p:handoutMasterId r:id="rId25"/>
  </p:handoutMasterIdLst>
  <p:sldIdLst>
    <p:sldId id="394" r:id="rId3"/>
    <p:sldId id="466" r:id="rId4"/>
    <p:sldId id="500" r:id="rId5"/>
    <p:sldId id="506" r:id="rId6"/>
    <p:sldId id="561" r:id="rId7"/>
    <p:sldId id="562" r:id="rId8"/>
    <p:sldId id="559" r:id="rId9"/>
    <p:sldId id="526" r:id="rId10"/>
    <p:sldId id="527" r:id="rId11"/>
    <p:sldId id="529" r:id="rId12"/>
    <p:sldId id="563" r:id="rId13"/>
    <p:sldId id="564" r:id="rId14"/>
    <p:sldId id="565" r:id="rId15"/>
    <p:sldId id="508" r:id="rId16"/>
    <p:sldId id="532" r:id="rId17"/>
    <p:sldId id="566" r:id="rId18"/>
    <p:sldId id="510" r:id="rId19"/>
    <p:sldId id="535" r:id="rId20"/>
    <p:sldId id="442" r:id="rId21"/>
    <p:sldId id="352" r:id="rId22"/>
    <p:sldId id="393" r:id="rId2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8AF375BD-05B5-4DFE-936F-3ACEF2AEC11A}">
          <p14:sldIdLst>
            <p14:sldId id="394"/>
            <p14:sldId id="466"/>
            <p14:sldId id="500"/>
          </p14:sldIdLst>
        </p14:section>
        <p14:section name="Objects" id="{C7726EF9-9E04-4323-AD2F-54F3133CD8DB}">
          <p14:sldIdLst>
            <p14:sldId id="506"/>
            <p14:sldId id="561"/>
            <p14:sldId id="562"/>
          </p14:sldIdLst>
        </p14:section>
        <p14:section name="What is OOP?" id="{498DBF25-FF60-42D0-BBD3-1BBB4DC77F1E}">
          <p14:sldIdLst>
            <p14:sldId id="559"/>
            <p14:sldId id="526"/>
            <p14:sldId id="527"/>
            <p14:sldId id="529"/>
            <p14:sldId id="563"/>
            <p14:sldId id="564"/>
            <p14:sldId id="565"/>
          </p14:sldIdLst>
        </p14:section>
        <p14:section name="Cohesion and Coupling" id="{EE744253-62E6-4029-AF35-EC0C9EF2A88D}">
          <p14:sldIdLst>
            <p14:sldId id="508"/>
            <p14:sldId id="532"/>
            <p14:sldId id="566"/>
          </p14:sldIdLst>
        </p14:section>
        <p14:section name="Exam Overview" id="{08887252-DAF3-4971-9475-E91B4DCD96D1}">
          <p14:sldIdLst>
            <p14:sldId id="510"/>
            <p14:sldId id="535"/>
          </p14:sldIdLst>
        </p14:section>
        <p14:section name="Conclusion" id="{74117E1B-3537-40BA-9951-C68D5C3C80E5}">
          <p14:sldIdLst>
            <p14:sldId id="442"/>
            <p14:sldId id="35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DC"/>
    <a:srgbClr val="F8DC9E"/>
    <a:srgbClr val="FBEEC9"/>
    <a:srgbClr val="603A14"/>
    <a:srgbClr val="E85C0E"/>
    <a:srgbClr val="BAB398"/>
    <a:srgbClr val="ADA485"/>
    <a:srgbClr val="C6C0AA"/>
    <a:srgbClr val="663606"/>
    <a:srgbClr val="66310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 autoAdjust="0"/>
    <p:restoredTop sz="94595" autoAdjust="0"/>
  </p:normalViewPr>
  <p:slideViewPr>
    <p:cSldViewPr>
      <p:cViewPr varScale="1">
        <p:scale>
          <a:sx n="70" d="100"/>
          <a:sy n="70" d="100"/>
        </p:scale>
        <p:origin x="678" y="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4" d="100"/>
          <a:sy n="64" d="100"/>
        </p:scale>
        <p:origin x="2592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2/20/2017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2/20/2017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3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1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91138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>
                <a:solidFill>
                  <a:prstClr val="black"/>
                </a:solidFill>
              </a:rPr>
              <a:t>© Software University Foundation – </a:t>
            </a:r>
            <a:r>
              <a:rPr lang="en-US" sz="1000" u="sng" dirty="0">
                <a:solidFill>
                  <a:prstClr val="black"/>
                </a:solidFill>
                <a:hlinkClick r:id="rId3"/>
              </a:rPr>
              <a:t>http://softuni.org</a:t>
            </a:r>
            <a:endParaRPr lang="en-US" sz="1000" dirty="0">
              <a:solidFill>
                <a:prstClr val="black"/>
              </a:solidFill>
            </a:endParaRPr>
          </a:p>
          <a:p>
            <a:r>
              <a:rPr lang="en-US" sz="1000" dirty="0">
                <a:solidFill>
                  <a:prstClr val="black"/>
                </a:solidFill>
              </a:rPr>
              <a:t>This work is licensed under the </a:t>
            </a:r>
            <a:r>
              <a:rPr lang="en-US" sz="1000" u="sng" noProof="1">
                <a:solidFill>
                  <a:prstClr val="black"/>
                </a:solidFill>
                <a:hlinkClick r:id="rId4"/>
              </a:rPr>
              <a:t>Creative Commons Attribution-NonCommercial-ShareAlike</a:t>
            </a:r>
            <a:r>
              <a:rPr lang="en-US" sz="1000" noProof="1">
                <a:solidFill>
                  <a:prstClr val="black"/>
                </a:solidFill>
              </a:rPr>
              <a:t> </a:t>
            </a:r>
            <a:r>
              <a:rPr lang="en-US" sz="1000" dirty="0">
                <a:solidFill>
                  <a:prstClr val="black"/>
                </a:solidFill>
              </a:rPr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77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12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3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 dirty="0"/>
              <a:t>license.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6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judge.softuni.bg/" TargetMode="External"/><Relationship Id="rId13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hyperlink" Target="http://forum.softuni.bg/" TargetMode="External"/><Relationship Id="rId12" Type="http://schemas.openxmlformats.org/officeDocument/2006/relationships/hyperlink" Target="http://www.introprogramming.info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nakov.com/" TargetMode="External"/><Relationship Id="rId11" Type="http://schemas.openxmlformats.org/officeDocument/2006/relationships/hyperlink" Target="http://www.youtube.com/SoftwareUniversity" TargetMode="External"/><Relationship Id="rId5" Type="http://schemas.openxmlformats.org/officeDocument/2006/relationships/hyperlink" Target="http://softuni.org/" TargetMode="External"/><Relationship Id="rId10" Type="http://schemas.openxmlformats.org/officeDocument/2006/relationships/hyperlink" Target="https://twitter.com/softunibg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hyperlink" Target="https://www.facebook.com/SoftwareUniversity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White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2/20/2017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s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10" hasCustomPrompt="1"/>
          </p:nvPr>
        </p:nvSpPr>
        <p:spPr>
          <a:xfrm>
            <a:off x="1529384" y="6400802"/>
            <a:ext cx="10482604" cy="363552"/>
          </a:xfrm>
          <a:prstGeom prst="rect">
            <a:avLst/>
          </a:prstGeom>
        </p:spPr>
        <p:txBody>
          <a:bodyPr wrap="square" lIns="36000" rIns="36000">
            <a:spAutoFit/>
          </a:bodyPr>
          <a:lstStyle>
            <a:lvl1pPr marL="0" indent="0" algn="r">
              <a:buNone/>
              <a:defRPr sz="1800">
                <a:latin typeface="+mn-lt"/>
              </a:defRPr>
            </a:lvl1pPr>
          </a:lstStyle>
          <a:p>
            <a:pPr lvl="0"/>
            <a:r>
              <a:rPr lang="en-US" dirty="0"/>
              <a:t>Course Web Site</a:t>
            </a:r>
          </a:p>
        </p:txBody>
      </p:sp>
      <p:pic>
        <p:nvPicPr>
          <p:cNvPr id="55" name="Picture 5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12" y="261000"/>
            <a:ext cx="2050131" cy="670675"/>
          </a:xfrm>
          <a:prstGeom prst="rect">
            <a:avLst/>
          </a:prstGeom>
        </p:spPr>
      </p:pic>
      <p:sp>
        <p:nvSpPr>
          <p:cNvPr id="50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2" name="TextBox 1">
            <a:hlinkClick r:id="rId4" tooltip="Software University - Quality Education, Profession and Job for Software Engineers"/>
          </p:cNvPr>
          <p:cNvSpPr txBox="1"/>
          <p:nvPr userDrawn="1"/>
        </p:nvSpPr>
        <p:spPr>
          <a:xfrm rot="322982">
            <a:off x="10066442" y="2253546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27" name="TextBox 26">
            <a:hlinkClick r:id="rId5" tooltip="Software University Foundaton"/>
          </p:cNvPr>
          <p:cNvSpPr txBox="1"/>
          <p:nvPr userDrawn="1"/>
        </p:nvSpPr>
        <p:spPr>
          <a:xfrm rot="20630519">
            <a:off x="7568290" y="434119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1" name="TextBox 50">
            <a:hlinkClick r:id="rId6" tooltip="Svetlin Nakov - Programming and Education for Developers"/>
          </p:cNvPr>
          <p:cNvSpPr txBox="1"/>
          <p:nvPr userDrawn="1"/>
        </p:nvSpPr>
        <p:spPr>
          <a:xfrm>
            <a:off x="11500162" y="4679637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2" name="TextBox 51">
            <a:hlinkClick r:id="rId7" tooltip="Software University - Discussion Forum"/>
          </p:cNvPr>
          <p:cNvSpPr txBox="1"/>
          <p:nvPr userDrawn="1"/>
        </p:nvSpPr>
        <p:spPr>
          <a:xfrm rot="20971262">
            <a:off x="6094412" y="610908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3" name="TextBox 52">
            <a:hlinkClick r:id="rId8" tooltip="Software University - Online Judge System"/>
          </p:cNvPr>
          <p:cNvSpPr txBox="1"/>
          <p:nvPr userDrawn="1"/>
        </p:nvSpPr>
        <p:spPr>
          <a:xfrm rot="569019">
            <a:off x="9155998" y="40327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4" name="TextBox 53">
            <a:hlinkClick r:id="rId9" tooltip="Software University @ Facebook"/>
          </p:cNvPr>
          <p:cNvSpPr txBox="1"/>
          <p:nvPr userDrawn="1"/>
        </p:nvSpPr>
        <p:spPr>
          <a:xfrm rot="219682">
            <a:off x="7047355" y="2560119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6" name="TextBox 55">
            <a:hlinkClick r:id="rId10" tooltip="Software University @ Twitter"/>
          </p:cNvPr>
          <p:cNvSpPr txBox="1"/>
          <p:nvPr userDrawn="1"/>
        </p:nvSpPr>
        <p:spPr>
          <a:xfrm rot="20972266">
            <a:off x="11754532" y="232084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7" name="TextBox 56">
            <a:hlinkClick r:id="rId11" tooltip="Software University @ YouTube - free training courses and video lessons for software engineers"/>
          </p:cNvPr>
          <p:cNvSpPr txBox="1"/>
          <p:nvPr userDrawn="1"/>
        </p:nvSpPr>
        <p:spPr>
          <a:xfrm rot="562174">
            <a:off x="11774596" y="3447926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603A14"/>
                </a:solidFill>
              </a:rPr>
              <a:t>?</a:t>
            </a:r>
          </a:p>
        </p:txBody>
      </p:sp>
      <p:sp>
        <p:nvSpPr>
          <p:cNvPr id="58" name="TextBox 57">
            <a:hlinkClick r:id="rId12" tooltip="Programming Fundamentals Book and Vide Lessons: Learn C#, Programming, Data Structures, Algorithms and Quality Coding"/>
          </p:cNvPr>
          <p:cNvSpPr txBox="1"/>
          <p:nvPr userDrawn="1"/>
        </p:nvSpPr>
        <p:spPr>
          <a:xfrm rot="571210">
            <a:off x="11136783" y="5625911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603A14"/>
                </a:solidFill>
              </a:rPr>
              <a:t>?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20967714">
            <a:off x="457076" y="2405125"/>
            <a:ext cx="2338944" cy="239550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 rot="20949717">
            <a:off x="2718532" y="3306088"/>
            <a:ext cx="4540980" cy="948072"/>
          </a:xfrm>
          <a:prstGeom prst="rect">
            <a:avLst/>
          </a:prstGeom>
        </p:spPr>
        <p:txBody>
          <a:bodyPr wrap="none" lIns="0" tIns="0" rIns="0" bIns="0" anchor="ctr" anchorCtr="0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 eaLnBrk="0" hangingPunct="0">
              <a:buClr>
                <a:srgbClr val="A19574">
                  <a:lumMod val="40000"/>
                  <a:lumOff val="60000"/>
                </a:srgbClr>
              </a:buClr>
              <a:buSzPct val="70000"/>
              <a:buFont typeface="Wingdings 2" pitchFamily="18" charset="2"/>
              <a:buNone/>
            </a:pPr>
            <a:r>
              <a:rPr lang="en-US" sz="6600" b="1" dirty="0">
                <a:solidFill>
                  <a:srgbClr val="F3BE60"/>
                </a:solidFill>
              </a:rPr>
              <a:t>Questions?</a:t>
            </a:r>
            <a:endParaRPr lang="en-US" sz="6600" b="1" spc="150" dirty="0">
              <a:ln w="11430"/>
              <a:solidFill>
                <a:prstClr val="white">
                  <a:lumMod val="40000"/>
                  <a:lumOff val="60000"/>
                </a:prstClr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0102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/>
              <a:pPr/>
              <a:t>2/20/2017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7" r:id="rId4"/>
    <p:sldLayoutId id="2147483679" r:id="rId5"/>
  </p:sldLayoutIdLst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softuni.bg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hyperlink" Target="http://creativecommons.org/licenses/by-nc-sa/4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://komfo.com/" TargetMode="External"/><Relationship Id="rId13" Type="http://schemas.openxmlformats.org/officeDocument/2006/relationships/image" Target="../media/image30.png"/><Relationship Id="rId18" Type="http://schemas.openxmlformats.org/officeDocument/2006/relationships/hyperlink" Target="http://netpeak.bg/" TargetMode="External"/><Relationship Id="rId3" Type="http://schemas.openxmlformats.org/officeDocument/2006/relationships/hyperlink" Target="https://softuni.bg/courses/javascript-fundamentals" TargetMode="External"/><Relationship Id="rId21" Type="http://schemas.openxmlformats.org/officeDocument/2006/relationships/image" Target="../media/image34.png"/><Relationship Id="rId7" Type="http://schemas.openxmlformats.org/officeDocument/2006/relationships/image" Target="../media/image27.png"/><Relationship Id="rId12" Type="http://schemas.openxmlformats.org/officeDocument/2006/relationships/hyperlink" Target="http://www.softwaregroup-bg.com/" TargetMode="External"/><Relationship Id="rId1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6" Type="http://schemas.openxmlformats.org/officeDocument/2006/relationships/hyperlink" Target="http://www.infragistics.com/" TargetMode="External"/><Relationship Id="rId20" Type="http://schemas.openxmlformats.org/officeDocument/2006/relationships/hyperlink" Target="http://www.superhosting.b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xs-software.com/" TargetMode="External"/><Relationship Id="rId11" Type="http://schemas.openxmlformats.org/officeDocument/2006/relationships/image" Target="../media/image29.png"/><Relationship Id="rId5" Type="http://schemas.openxmlformats.org/officeDocument/2006/relationships/image" Target="../media/image26.png"/><Relationship Id="rId15" Type="http://schemas.openxmlformats.org/officeDocument/2006/relationships/image" Target="../media/image31.png"/><Relationship Id="rId23" Type="http://schemas.openxmlformats.org/officeDocument/2006/relationships/image" Target="../media/image35.png"/><Relationship Id="rId10" Type="http://schemas.openxmlformats.org/officeDocument/2006/relationships/hyperlink" Target="http://smartit.bg/" TargetMode="External"/><Relationship Id="rId19" Type="http://schemas.openxmlformats.org/officeDocument/2006/relationships/image" Target="../media/image33.png"/><Relationship Id="rId4" Type="http://schemas.openxmlformats.org/officeDocument/2006/relationships/hyperlink" Target="http://www.luxoft.com/" TargetMode="External"/><Relationship Id="rId9" Type="http://schemas.openxmlformats.org/officeDocument/2006/relationships/image" Target="../media/image28.png"/><Relationship Id="rId14" Type="http://schemas.openxmlformats.org/officeDocument/2006/relationships/hyperlink" Target="http://www.indeavr.com/" TargetMode="External"/><Relationship Id="rId22" Type="http://schemas.openxmlformats.org/officeDocument/2006/relationships/hyperlink" Target="http://www.telenor.b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39.png"/><Relationship Id="rId3" Type="http://schemas.openxmlformats.org/officeDocument/2006/relationships/hyperlink" Target="http://softuni.org/" TargetMode="External"/><Relationship Id="rId7" Type="http://schemas.openxmlformats.org/officeDocument/2006/relationships/hyperlink" Target="http://forum.softuni.bg/" TargetMode="External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youtube.com/SoftwareUniversity" TargetMode="External"/><Relationship Id="rId11" Type="http://schemas.openxmlformats.org/officeDocument/2006/relationships/image" Target="../media/image37.png"/><Relationship Id="rId5" Type="http://schemas.openxmlformats.org/officeDocument/2006/relationships/hyperlink" Target="https://www.facebook.com/SoftwareUniversity" TargetMode="External"/><Relationship Id="rId10" Type="http://schemas.openxmlformats.org/officeDocument/2006/relationships/hyperlink" Target="http://www.facebook.com/SoftwareUniversity" TargetMode="External"/><Relationship Id="rId4" Type="http://schemas.openxmlformats.org/officeDocument/2006/relationships/hyperlink" Target="http://softuni.bg/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51212" y="700953"/>
            <a:ext cx="8125251" cy="1065047"/>
          </a:xfrm>
        </p:spPr>
        <p:txBody>
          <a:bodyPr>
            <a:normAutofit/>
          </a:bodyPr>
          <a:lstStyle/>
          <a:p>
            <a:r>
              <a:rPr lang="en-US" dirty="0" smtClean="0"/>
              <a:t>OOP Course - Virtual Trip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351212" y="1740539"/>
            <a:ext cx="8125251" cy="1304135"/>
          </a:xfrm>
        </p:spPr>
        <p:txBody>
          <a:bodyPr>
            <a:normAutofit/>
          </a:bodyPr>
          <a:lstStyle/>
          <a:p>
            <a:r>
              <a:rPr lang="en-US" dirty="0" smtClean="0"/>
              <a:t>First View to OOP course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60412" y="4604899"/>
            <a:ext cx="3187613" cy="525135"/>
          </a:xfrm>
        </p:spPr>
        <p:txBody>
          <a:bodyPr/>
          <a:lstStyle/>
          <a:p>
            <a:r>
              <a:rPr lang="en-US" noProof="1"/>
              <a:t>SoftUni Team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60413" y="5074798"/>
            <a:ext cx="3187614" cy="444343"/>
          </a:xfrm>
        </p:spPr>
        <p:txBody>
          <a:bodyPr/>
          <a:lstStyle/>
          <a:p>
            <a:r>
              <a:rPr lang="en-US" dirty="0" smtClean="0"/>
              <a:t>Ventsislav Ivanov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60412" y="5479925"/>
            <a:ext cx="3187613" cy="382788"/>
          </a:xfrm>
        </p:spPr>
        <p:txBody>
          <a:bodyPr/>
          <a:lstStyle/>
          <a:p>
            <a:r>
              <a:rPr lang="en-US" sz="2000" dirty="0"/>
              <a:t>Software University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760412" y="5820446"/>
            <a:ext cx="3187613" cy="351754"/>
          </a:xfrm>
        </p:spPr>
        <p:txBody>
          <a:bodyPr/>
          <a:lstStyle/>
          <a:p>
            <a:r>
              <a:rPr lang="en-US" sz="1800" dirty="0">
                <a:hlinkClick r:id="rId3"/>
              </a:rPr>
              <a:t>http://softuni.bg</a:t>
            </a:r>
            <a:endParaRPr lang="en-US" sz="1800" dirty="0"/>
          </a:p>
        </p:txBody>
      </p:sp>
      <p:pic>
        <p:nvPicPr>
          <p:cNvPr id="1028" name="Picture 4">
            <a:hlinkClick r:id="rId4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1983" y="3048835"/>
            <a:ext cx="2175525" cy="761165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  <a:extLst/>
        </p:spPr>
      </p:pic>
      <p:pic>
        <p:nvPicPr>
          <p:cNvPr id="13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33" t="-11972" r="-4044" b="1048"/>
          <a:stretch/>
        </p:blipFill>
        <p:spPr bwMode="auto">
          <a:xfrm>
            <a:off x="825157" y="1752600"/>
            <a:ext cx="2172351" cy="79569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50000"/>
              </a:schemeClr>
            </a:solidFill>
          </a:ln>
        </p:spPr>
      </p:pic>
      <p:pic>
        <p:nvPicPr>
          <p:cNvPr id="14" name="Picture 13" descr="http://softuni.bg" title="SoftUni Code Wizard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08412" y="3811842"/>
            <a:ext cx="2133598" cy="23414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986296">
            <a:off x="5399100" y="3820889"/>
            <a:ext cx="1429366" cy="4090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b="1" spc="50" dirty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Java </a:t>
            </a:r>
            <a:r>
              <a:rPr lang="en-US" b="1" spc="50" dirty="0" smtClean="0">
                <a:ln w="9525" cmpd="sng">
                  <a:solidFill>
                    <a:srgbClr val="FFA72A"/>
                  </a:solidFill>
                  <a:prstDash val="solid"/>
                </a:ln>
                <a:solidFill>
                  <a:srgbClr val="FFF0D9"/>
                </a:solidFill>
                <a:effectLst>
                  <a:glow rad="38100">
                    <a:srgbClr val="F0A22E">
                      <a:alpha val="40000"/>
                    </a:srgbClr>
                  </a:glow>
                </a:effectLst>
              </a:rPr>
              <a:t>OOP</a:t>
            </a:r>
            <a:endParaRPr lang="en-US" b="1" spc="50" dirty="0">
              <a:ln w="9525" cmpd="sng">
                <a:solidFill>
                  <a:srgbClr val="FFA72A"/>
                </a:solidFill>
                <a:prstDash val="solid"/>
              </a:ln>
              <a:solidFill>
                <a:srgbClr val="FFF0D9"/>
              </a:solidFill>
              <a:effectLst>
                <a:glow rad="38100">
                  <a:srgbClr val="F0A22E">
                    <a:alpha val="40000"/>
                  </a:srgbClr>
                </a:glo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4951" y="3461968"/>
            <a:ext cx="3830214" cy="271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7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Variables</a:t>
            </a:r>
            <a:r>
              <a:rPr lang="en-US" dirty="0" smtClean="0"/>
              <a:t> </a:t>
            </a:r>
            <a:r>
              <a:rPr lang="en-US" dirty="0"/>
              <a:t>of a class will be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hidden</a:t>
            </a:r>
            <a:r>
              <a:rPr lang="en-US" dirty="0"/>
              <a:t> from other </a:t>
            </a:r>
            <a:r>
              <a:rPr lang="en-US" dirty="0" smtClean="0"/>
              <a:t>classes</a:t>
            </a:r>
          </a:p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Accessed</a:t>
            </a:r>
            <a:r>
              <a:rPr lang="en-US" dirty="0" smtClean="0"/>
              <a:t> </a:t>
            </a:r>
            <a:r>
              <a:rPr lang="en-US" dirty="0"/>
              <a:t>only through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dirty="0"/>
              <a:t> of their </a:t>
            </a:r>
            <a:r>
              <a:rPr lang="en-US" sz="2800" b="1" dirty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current</a:t>
            </a:r>
            <a:r>
              <a:rPr lang="en-US" dirty="0"/>
              <a:t> class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Encapsulation</a:t>
            </a:r>
            <a:endParaRPr lang="en-US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531812" y="2514600"/>
            <a:ext cx="6477000" cy="4124206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ublic class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  <a:endParaRPr lang="en-US" sz="1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>
              <a:spcAft>
                <a:spcPts val="1200"/>
              </a:spcAft>
            </a:pP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Integer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7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Integer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getAge()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return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this.age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 void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setAge(int age)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this.age = age;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}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912812" y="4810780"/>
            <a:ext cx="1571400" cy="523220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935108" y="3515380"/>
            <a:ext cx="1380900" cy="523220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912812" y="2932320"/>
            <a:ext cx="1571400" cy="523220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private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242" y="3352857"/>
            <a:ext cx="3671537" cy="2447691"/>
          </a:xfrm>
          <a:prstGeom prst="rect">
            <a:avLst/>
          </a:prstGeom>
        </p:spPr>
      </p:pic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912812" y="4800600"/>
            <a:ext cx="1380900" cy="523220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</a:t>
            </a:r>
            <a:endParaRPr lang="en-US" sz="2800" b="1" noProof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4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2" grpId="0"/>
      <p:bldP spid="13" grpId="0"/>
      <p:bldP spid="15" grpId="0"/>
      <p:bldP spid="1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990600"/>
            <a:ext cx="11804822" cy="5570355"/>
          </a:xfrm>
        </p:spPr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rocess </a:t>
            </a:r>
            <a:r>
              <a:rPr lang="en-US" dirty="0"/>
              <a:t>where one class acquires the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properties</a:t>
            </a:r>
            <a:r>
              <a:rPr lang="en-US" dirty="0"/>
              <a:t> </a:t>
            </a:r>
            <a:r>
              <a:rPr lang="en-US" dirty="0" smtClean="0"/>
              <a:t>of another</a:t>
            </a:r>
          </a:p>
          <a:p>
            <a:r>
              <a:rPr lang="en-US" dirty="0"/>
              <a:t>I</a:t>
            </a:r>
            <a:r>
              <a:rPr lang="en-US" dirty="0" smtClean="0"/>
              <a:t>nformation </a:t>
            </a:r>
            <a:r>
              <a:rPr lang="en-US" dirty="0"/>
              <a:t>is made manageable in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hierarchical</a:t>
            </a:r>
            <a:r>
              <a:rPr lang="en-US" dirty="0"/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order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Inheritance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08012" y="2286000"/>
            <a:ext cx="7467600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ublic class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Mammal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Point move(Point x, Point y)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15524" y="3733800"/>
            <a:ext cx="7460088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ublic class Person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extends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Mammal {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speak (String words)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15523" y="5181600"/>
            <a:ext cx="7460090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ublic class Cat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extends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Mammal {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void myau()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013" y="2315865"/>
            <a:ext cx="2324910" cy="423733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735" y="4572000"/>
            <a:ext cx="2290677" cy="229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0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Ability </a:t>
            </a:r>
            <a:r>
              <a:rPr lang="en-US" dirty="0"/>
              <a:t>of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dirty="0"/>
              <a:t> to take on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many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forms</a:t>
            </a:r>
          </a:p>
          <a:p>
            <a:r>
              <a:rPr lang="en-US" dirty="0"/>
              <a:t>P</a:t>
            </a:r>
            <a:r>
              <a:rPr lang="en-US" dirty="0" smtClean="0"/>
              <a:t>arent </a:t>
            </a:r>
            <a:r>
              <a:rPr lang="en-US" dirty="0"/>
              <a:t>class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reference</a:t>
            </a:r>
            <a:r>
              <a:rPr lang="en-US" dirty="0"/>
              <a:t> is used to refer to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child class object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Polymorphism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531812" y="2653605"/>
            <a:ext cx="11034600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</a:t>
            </a:r>
            <a:r>
              <a:rPr lang="en-US" sz="2800" b="1" noProof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interface</a:t>
            </a:r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Animal {}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Mammal {}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public class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extends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Mammal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implements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Animal {}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941986" y="4457108"/>
            <a:ext cx="4847626" cy="6463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 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IS-A</a:t>
            </a:r>
            <a:r>
              <a:rPr lang="en-US" sz="3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Person</a:t>
            </a:r>
            <a:endParaRPr lang="en-US" sz="3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41986" y="5555565"/>
            <a:ext cx="4847626" cy="6463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 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IS-A</a:t>
            </a:r>
            <a:r>
              <a:rPr lang="en-US" sz="3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Mammal</a:t>
            </a:r>
            <a:endParaRPr lang="en-US" sz="3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233488" y="5552035"/>
            <a:ext cx="4890124" cy="6463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 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IS-A</a:t>
            </a:r>
            <a:r>
              <a:rPr lang="en-US" sz="3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Object</a:t>
            </a:r>
            <a:endParaRPr lang="en-US" sz="3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233488" y="4457108"/>
            <a:ext cx="4890124" cy="6463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 </a:t>
            </a:r>
            <a:r>
              <a:rPr lang="en-US" sz="36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IS-A</a:t>
            </a:r>
            <a:r>
              <a:rPr lang="en-US" sz="3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Animal</a:t>
            </a:r>
            <a:endParaRPr lang="en-US" sz="3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1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Focus on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necessary</a:t>
            </a:r>
            <a:r>
              <a:rPr lang="en-US" sz="3200" dirty="0"/>
              <a:t> context for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user </a:t>
            </a:r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Abstraction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08012" y="1905000"/>
            <a:ext cx="7467600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ublic abstract class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Mammal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{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public Point move(Point x, Point y)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TODO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: Add moving logic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15524" y="3810000"/>
            <a:ext cx="7460088" cy="9541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ublic class Person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extends</a:t>
            </a:r>
            <a:r>
              <a:rPr lang="en-US" sz="20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Mammal {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608012" y="4863405"/>
            <a:ext cx="10210800" cy="1384995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Mammal cat = new Mammal(); // can't be instantiated</a:t>
            </a:r>
          </a:p>
          <a:p>
            <a:pPr fontAlgn="base"/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Mammal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ventsi = new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v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entsi.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move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929958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75540" y="5062976"/>
            <a:ext cx="8938472" cy="820600"/>
          </a:xfrm>
        </p:spPr>
        <p:txBody>
          <a:bodyPr/>
          <a:lstStyle/>
          <a:p>
            <a:r>
              <a:rPr lang="en-US" dirty="0"/>
              <a:t>Cohesion and Coupling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575540" y="5941144"/>
            <a:ext cx="8938472" cy="688256"/>
          </a:xfrm>
        </p:spPr>
        <p:txBody>
          <a:bodyPr/>
          <a:lstStyle/>
          <a:p>
            <a:r>
              <a:rPr lang="en-US" dirty="0"/>
              <a:t>Strong Cohesion </a:t>
            </a:r>
            <a:r>
              <a:rPr lang="en-US" dirty="0" smtClean="0"/>
              <a:t>and Loose </a:t>
            </a:r>
            <a:r>
              <a:rPr lang="en-US" dirty="0"/>
              <a:t>Coupling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67059" y="2357718"/>
            <a:ext cx="2312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key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94001" y="2362213"/>
            <a:ext cx="2514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value</a:t>
            </a:r>
          </a:p>
        </p:txBody>
      </p:sp>
      <p:pic>
        <p:nvPicPr>
          <p:cNvPr id="10" name="Picture 2" descr="http://findicons.com/files/icons/1233/somatic_rebirth_apps/128/dictiona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68" y="2631456"/>
            <a:ext cx="1788144" cy="178814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s://lh5.ggpht.com/EH1sHhtbXtm436L3i6tz5_-j1T-0pCtEh_aQ4ZJjz44Y8xvwVxt4Nl_4HhDU3TYVfOk=h3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4178">
            <a:off x="9480615" y="2700405"/>
            <a:ext cx="1839282" cy="183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8063" y="1054511"/>
            <a:ext cx="5612698" cy="328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688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7"/>
          <p:cNvSpPr/>
          <p:nvPr/>
        </p:nvSpPr>
        <p:spPr>
          <a:xfrm>
            <a:off x="912812" y="2378153"/>
            <a:ext cx="4724400" cy="4098847"/>
          </a:xfrm>
          <a:prstGeom prst="roundRect">
            <a:avLst>
              <a:gd name="adj" fmla="val 6659"/>
            </a:avLst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  <a:alpha val="50000"/>
              </a:schemeClr>
            </a:solidFill>
            <a:prstDash val="sysDash"/>
          </a:ln>
        </p:spPr>
        <p:txBody>
          <a:bodyPr vert="horz" wrap="square" lIns="144000" tIns="108000" rIns="144000" bIns="108000" rtlCol="0">
            <a:noAutofit/>
          </a:bodyPr>
          <a:lstStyle/>
          <a:p>
            <a:pPr defTabSz="1218987"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endParaRPr lang="en-US" sz="24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3" name="Rounded Rectangle 7"/>
          <p:cNvSpPr/>
          <p:nvPr/>
        </p:nvSpPr>
        <p:spPr>
          <a:xfrm>
            <a:off x="6387441" y="2362201"/>
            <a:ext cx="4724400" cy="3893956"/>
          </a:xfrm>
          <a:prstGeom prst="roundRect">
            <a:avLst>
              <a:gd name="adj" fmla="val 6659"/>
            </a:avLst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  <a:alpha val="50000"/>
              </a:schemeClr>
            </a:solidFill>
            <a:prstDash val="sysDash"/>
          </a:ln>
        </p:spPr>
        <p:txBody>
          <a:bodyPr vert="horz" wrap="square" lIns="144000" tIns="108000" rIns="144000" bIns="108000" rtlCol="0">
            <a:noAutofit/>
          </a:bodyPr>
          <a:lstStyle/>
          <a:p>
            <a:pPr defTabSz="1218987">
              <a:buClr>
                <a:srgbClr val="F2B254"/>
              </a:buClr>
              <a:buSzPct val="100000"/>
              <a:buFont typeface="Wingdings" panose="05000000000000000000" pitchFamily="2" charset="2"/>
              <a:buNone/>
            </a:pPr>
            <a:endParaRPr lang="en-US" sz="2400" b="1" dirty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35245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 smtClean="0"/>
              <a:t>Measures </a:t>
            </a:r>
            <a:r>
              <a:rPr lang="en-US" sz="3200" dirty="0"/>
              <a:t>the strength of relationship between pieces of functionality within a given </a:t>
            </a:r>
            <a:r>
              <a:rPr lang="en-US" sz="3200" dirty="0" smtClean="0"/>
              <a:t>module / class</a:t>
            </a:r>
            <a:endParaRPr lang="en-US" sz="33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Cohesion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661852" y="2362200"/>
            <a:ext cx="3272723" cy="611989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3600" dirty="0" smtClean="0"/>
              <a:t>Strong Cohesion</a:t>
            </a:r>
            <a:endParaRPr lang="en-US" sz="36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9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6230788"/>
              </p:ext>
            </p:extLst>
          </p:nvPr>
        </p:nvGraphicFramePr>
        <p:xfrm>
          <a:off x="1104031" y="2974187"/>
          <a:ext cx="4388363" cy="3352800"/>
        </p:xfrm>
        <a:graphic>
          <a:graphicData uri="http://schemas.openxmlformats.org/drawingml/2006/table">
            <a:tbl>
              <a:tblPr/>
              <a:tblGrid>
                <a:gridCol w="43883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af-ZA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Staff</a:t>
                      </a:r>
                      <a:endParaRPr kumimoji="0" lang="af-ZA" sz="2800" b="1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af-ZA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Double salary;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af-ZA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DateTime payday;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af-ZA" sz="1000" b="1" i="0" u="none" strike="noStrike" kern="1200" cap="none" spc="0" normalizeH="0" baseline="0" noProof="1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af-ZA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setSalary(newSalary)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af-ZA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getSalary()</a:t>
                      </a:r>
                      <a:endParaRPr kumimoji="0" lang="af-ZA" sz="2800" b="1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af-ZA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paySalary()</a:t>
                      </a:r>
                      <a:endParaRPr kumimoji="0" lang="af-ZA" sz="2800" b="1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" name="Group 1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973108"/>
              </p:ext>
            </p:extLst>
          </p:nvPr>
        </p:nvGraphicFramePr>
        <p:xfrm>
          <a:off x="6546908" y="2974188"/>
          <a:ext cx="4388363" cy="3108960"/>
        </p:xfrm>
        <a:graphic>
          <a:graphicData uri="http://schemas.openxmlformats.org/drawingml/2006/table">
            <a:tbl>
              <a:tblPr/>
              <a:tblGrid>
                <a:gridCol w="43883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Staff</a:t>
                      </a:r>
                      <a:endParaRPr kumimoji="0" lang="en-US" sz="2800" b="1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checkMail();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sendMail();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emailValidate();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printMail();</a:t>
                      </a:r>
                      <a:endParaRPr kumimoji="0" lang="en-US" sz="2800" b="1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1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uLnTx/>
                          <a:uFillTx/>
                          <a:latin typeface="Consolas" pitchFamily="49" charset="0"/>
                          <a:ea typeface="+mn-ea"/>
                          <a:cs typeface="Consolas" pitchFamily="49" charset="0"/>
                        </a:rPr>
                        <a:t>saveMailInDB();</a:t>
                      </a:r>
                      <a:endParaRPr kumimoji="0" lang="en-US" sz="2800" b="1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uLnTx/>
                        <a:uFillTx/>
                        <a:latin typeface="Consolas" pitchFamily="49" charset="0"/>
                        <a:ea typeface="+mn-ea"/>
                        <a:cs typeface="Consolas" pitchFamily="49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  <a:alpha val="3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1" name="Content Placeholder 2"/>
          <p:cNvSpPr txBox="1">
            <a:spLocks/>
          </p:cNvSpPr>
          <p:nvPr/>
        </p:nvSpPr>
        <p:spPr>
          <a:xfrm>
            <a:off x="7328215" y="2362200"/>
            <a:ext cx="3272723" cy="611989"/>
          </a:xfrm>
          <a:prstGeom prst="rect">
            <a:avLst/>
          </a:prstGeom>
        </p:spPr>
        <p:txBody>
          <a:bodyPr vert="horz" lIns="108000" tIns="36000" rIns="108000" bIns="36000" rtlCol="0">
            <a:noAutofit/>
          </a:bodyPr>
          <a:lstStyle>
            <a:lvl1pPr marL="304747" indent="-304747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F2B254"/>
              </a:buClr>
              <a:buSzPct val="100000"/>
              <a:buFont typeface="Wingdings" panose="05000000000000000000" pitchFamily="2" charset="2"/>
              <a:buChar char="§"/>
              <a:defRPr sz="3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F9A1D"/>
              </a:buClr>
              <a:buSzPct val="80000"/>
              <a:buFont typeface="Wingdings" panose="05000000000000000000" pitchFamily="2" charset="2"/>
              <a:buChar char="§"/>
              <a:defRPr sz="3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D9411"/>
              </a:buClr>
              <a:buSzPct val="80000"/>
              <a:buFont typeface="Wingdings" panose="05000000000000000000" pitchFamily="2" charset="2"/>
              <a:buChar char="§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6" algn="l" defTabSz="1218987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E28D10"/>
              </a:buClr>
              <a:buSzPct val="80000"/>
              <a:buFont typeface="Wingdings" panose="05000000000000000000" pitchFamily="2" charset="2"/>
              <a:buChar char="§"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2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6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3600" dirty="0" smtClean="0"/>
              <a:t>Low Cohesion</a:t>
            </a:r>
            <a:endParaRPr lang="en-US" sz="36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44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35245"/>
            <a:ext cx="11804822" cy="557035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 smtClean="0"/>
              <a:t>How 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related</a:t>
            </a:r>
            <a:r>
              <a:rPr lang="en-US" sz="3200" dirty="0"/>
              <a:t> are </a:t>
            </a:r>
            <a:r>
              <a:rPr lang="en-US" sz="3200" dirty="0" smtClean="0"/>
              <a:t>two modules / classes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Subclass Coupling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3000" dirty="0" smtClean="0"/>
              <a:t>The </a:t>
            </a:r>
            <a:r>
              <a:rPr lang="en-US" sz="3000" dirty="0"/>
              <a:t>child is connected to its parent, 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but </a:t>
            </a:r>
            <a:r>
              <a:rPr lang="en-US" sz="3000" dirty="0"/>
              <a:t>the parent is not connected 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to </a:t>
            </a:r>
            <a:r>
              <a:rPr lang="en-US" sz="3000" dirty="0"/>
              <a:t>the child</a:t>
            </a:r>
            <a:r>
              <a:rPr lang="en-US" sz="3000" dirty="0" smtClean="0"/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Temporal coupling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When two actions are </a:t>
            </a:r>
            <a:r>
              <a:rPr lang="en-US" dirty="0" smtClean="0"/>
              <a:t>bundled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/>
              <a:t>together into one </a:t>
            </a:r>
            <a:r>
              <a:rPr lang="en-US" dirty="0" smtClean="0"/>
              <a:t>module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/>
              <a:t>just because they happen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to </a:t>
            </a:r>
            <a:r>
              <a:rPr lang="en-US" dirty="0"/>
              <a:t>occur at the same time.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300" b="1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Coupling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557" y="2438400"/>
            <a:ext cx="48768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88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75540" y="4720888"/>
            <a:ext cx="8938472" cy="820600"/>
          </a:xfrm>
        </p:spPr>
        <p:txBody>
          <a:bodyPr/>
          <a:lstStyle/>
          <a:p>
            <a:r>
              <a:rPr lang="en-US" dirty="0" smtClean="0"/>
              <a:t>Exam Overview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575540" y="5599056"/>
            <a:ext cx="8938472" cy="688256"/>
          </a:xfrm>
        </p:spPr>
        <p:txBody>
          <a:bodyPr/>
          <a:lstStyle/>
          <a:p>
            <a:r>
              <a:rPr lang="en-US" dirty="0" smtClean="0"/>
              <a:t>Live Demo on Next Exam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26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2" y="1151121"/>
            <a:ext cx="11804822" cy="5373881"/>
          </a:xfrm>
        </p:spPr>
        <p:txBody>
          <a:bodyPr>
            <a:normAutofit/>
          </a:bodyPr>
          <a:lstStyle/>
          <a:p>
            <a:r>
              <a:rPr lang="en-US" dirty="0" smtClean="0">
                <a:sym typeface="Wingdings" panose="05000000000000000000" pitchFamily="2" charset="2"/>
              </a:rPr>
              <a:t>Extract input data for each family</a:t>
            </a:r>
          </a:p>
          <a:p>
            <a:r>
              <a:rPr lang="en-US" dirty="0">
                <a:sym typeface="Wingdings" panose="05000000000000000000" pitchFamily="2" charset="2"/>
              </a:rPr>
              <a:t>Build a OOP structure of city with many houses and people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Build a proper structure for houses 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Organize all items in houses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Make economy of all houses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Send salary and pay bills for every houses 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Build logic how families go away from city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Map Class in JS</a:t>
            </a:r>
          </a:p>
        </p:txBody>
      </p:sp>
    </p:spTree>
    <p:extLst>
      <p:ext uri="{BB962C8B-B14F-4D97-AF65-F5344CB8AC3E}">
        <p14:creationId xmlns:p14="http://schemas.microsoft.com/office/powerpoint/2010/main" val="357150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29384" y="6400802"/>
            <a:ext cx="10482604" cy="351754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https://softuni.bg/courses/javascript-fundamentals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Objects and Associative Arrays</a:t>
            </a:r>
          </a:p>
        </p:txBody>
      </p:sp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0612" y="2709376"/>
            <a:ext cx="1726158" cy="932887"/>
          </a:xfrm>
          <a:prstGeom prst="roundRect">
            <a:avLst>
              <a:gd name="adj" fmla="val 2953"/>
            </a:avLst>
          </a:prstGeom>
        </p:spPr>
      </p:pic>
      <p:pic>
        <p:nvPicPr>
          <p:cNvPr id="15" name="Picture 1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5840" y="1255208"/>
            <a:ext cx="1752140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7" name="Picture 1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8146" y="1255208"/>
            <a:ext cx="2040956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764" y="1255208"/>
            <a:ext cx="2093874" cy="804013"/>
          </a:xfrm>
          <a:prstGeom prst="roundRect">
            <a:avLst>
              <a:gd name="adj" fmla="val 3159"/>
            </a:avLst>
          </a:prstGeom>
        </p:spPr>
      </p:pic>
      <p:pic>
        <p:nvPicPr>
          <p:cNvPr id="20" name="Picture 1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2764" y="5373443"/>
            <a:ext cx="3352800" cy="849557"/>
          </a:xfrm>
          <a:prstGeom prst="roundRect">
            <a:avLst>
              <a:gd name="adj" fmla="val 3159"/>
            </a:avLst>
          </a:prstGeom>
        </p:spPr>
      </p:pic>
      <p:pic>
        <p:nvPicPr>
          <p:cNvPr id="22" name="Picture 21">
            <a:hlinkClick r:id="rId14"/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358563" y="5373443"/>
            <a:ext cx="2753589" cy="849556"/>
          </a:xfrm>
          <a:prstGeom prst="roundRect">
            <a:avLst>
              <a:gd name="adj" fmla="val 2953"/>
            </a:avLst>
          </a:prstGeom>
        </p:spPr>
      </p:pic>
      <p:pic>
        <p:nvPicPr>
          <p:cNvPr id="23" name="Picture 22">
            <a:hlinkClick r:id="rId16"/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33728" y="5373443"/>
            <a:ext cx="4073042" cy="849556"/>
          </a:xfrm>
          <a:prstGeom prst="roundRect">
            <a:avLst>
              <a:gd name="adj" fmla="val 3159"/>
            </a:avLst>
          </a:prstGeom>
        </p:spPr>
      </p:pic>
      <p:pic>
        <p:nvPicPr>
          <p:cNvPr id="24" name="Picture 23">
            <a:hlinkClick r:id="rId18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75612" y="1276030"/>
            <a:ext cx="3631158" cy="783191"/>
          </a:xfrm>
          <a:prstGeom prst="roundRect">
            <a:avLst>
              <a:gd name="adj" fmla="val 3159"/>
            </a:avLst>
          </a:prstGeom>
        </p:spPr>
      </p:pic>
      <p:pic>
        <p:nvPicPr>
          <p:cNvPr id="25" name="Picture 24">
            <a:hlinkClick r:id="rId20"/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713413" y="4251041"/>
            <a:ext cx="5993358" cy="550371"/>
          </a:xfrm>
          <a:prstGeom prst="roundRect">
            <a:avLst>
              <a:gd name="adj" fmla="val 3159"/>
            </a:avLst>
          </a:prstGeom>
        </p:spPr>
      </p:pic>
      <p:pic>
        <p:nvPicPr>
          <p:cNvPr id="4" name="Picture 3">
            <a:hlinkClick r:id="rId22"/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115840" y="2392344"/>
            <a:ext cx="1922519" cy="854925"/>
          </a:xfrm>
          <a:prstGeom prst="roundRect">
            <a:avLst>
              <a:gd name="adj" fmla="val 3159"/>
            </a:avLst>
          </a:prstGeom>
        </p:spPr>
      </p:pic>
    </p:spTree>
    <p:extLst>
      <p:ext uri="{BB962C8B-B14F-4D97-AF65-F5344CB8AC3E}">
        <p14:creationId xmlns:p14="http://schemas.microsoft.com/office/powerpoint/2010/main" val="386829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of Contents</a:t>
            </a:r>
            <a:endParaRPr lang="bg-BG" dirty="0"/>
          </a:p>
        </p:txBody>
      </p:sp>
      <p:sp>
        <p:nvSpPr>
          <p:cNvPr id="444419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190413" y="1191467"/>
            <a:ext cx="11804822" cy="5530010"/>
          </a:xfrm>
        </p:spPr>
        <p:txBody>
          <a:bodyPr>
            <a:normAutofit/>
          </a:bodyPr>
          <a:lstStyle/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What are Objects?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What is OOP?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Cohesion and Coupling</a:t>
            </a:r>
          </a:p>
          <a:p>
            <a:pPr marL="446088" indent="-446088">
              <a:lnSpc>
                <a:spcPct val="120000"/>
              </a:lnSpc>
              <a:buFontTx/>
              <a:buAutoNum type="arabicPeriod"/>
            </a:pPr>
            <a:r>
              <a:rPr lang="en-US" dirty="0" smtClean="0"/>
              <a:t>Exam Overview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http://www.graphicsfuel.com/wp-content/uploads/2012/07/books-icon-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73200" y="1270279"/>
            <a:ext cx="2045212" cy="204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212" y="1486376"/>
            <a:ext cx="3574938" cy="46096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2647" y="3968983"/>
            <a:ext cx="1760965" cy="1760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9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License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90413" y="1151121"/>
            <a:ext cx="11804822" cy="5570355"/>
          </a:xfrm>
        </p:spPr>
        <p:txBody>
          <a:bodyPr>
            <a:normAutofit/>
          </a:bodyPr>
          <a:lstStyle/>
          <a:p>
            <a:r>
              <a:rPr lang="en-US" dirty="0"/>
              <a:t>This course (slides, examples, demos, videos, homework, etc.)</a:t>
            </a:r>
            <a:br>
              <a:rPr lang="en-US" dirty="0"/>
            </a:br>
            <a:r>
              <a:rPr lang="en-US" dirty="0"/>
              <a:t>is licensed under the "</a:t>
            </a:r>
            <a:r>
              <a:rPr lang="en-US" dirty="0">
                <a:hlinkClick r:id="rId3"/>
              </a:rPr>
              <a:t>Creative Commons </a:t>
            </a:r>
            <a:r>
              <a:rPr lang="en-US" noProof="1">
                <a:hlinkClick r:id="rId3"/>
              </a:rPr>
              <a:t>Attribution-NonCommercial-ShareAlike</a:t>
            </a:r>
            <a:r>
              <a:rPr lang="en-US" dirty="0">
                <a:hlinkClick r:id="rId3"/>
              </a:rPr>
              <a:t> 4.0 International</a:t>
            </a:r>
            <a:r>
              <a:rPr lang="en-US" dirty="0"/>
              <a:t>" license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</p:spPr>
        <p:txBody>
          <a:bodyPr/>
          <a:lstStyle/>
          <a:p>
            <a:fld id="{C014DD1E-5D91-48A3-AD6D-45FBA980D106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8" name="Picture 4">
            <a:hlinkClick r:id="rId3" tooltip="This work is licensed under the &quot;Creative Commons Attribution-NonCommercial-ShareAlike 4.0 International&quot; license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2592" y="3700180"/>
            <a:ext cx="5540866" cy="1938620"/>
          </a:xfrm>
          <a:prstGeom prst="roundRect">
            <a:avLst>
              <a:gd name="adj" fmla="val 4326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59899" y="103056"/>
            <a:ext cx="9074150" cy="936625"/>
          </a:xfrm>
        </p:spPr>
        <p:txBody>
          <a:bodyPr>
            <a:normAutofit/>
          </a:bodyPr>
          <a:lstStyle/>
          <a:p>
            <a:r>
              <a:rPr lang="en-US" dirty="0"/>
              <a:t>Free Trainings @ Software University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259899" y="1039681"/>
            <a:ext cx="9434513" cy="56393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Software University Foundation – </a:t>
            </a:r>
            <a:r>
              <a:rPr lang="en-US" sz="3200" noProof="1">
                <a:hlinkClick r:id="rId3"/>
              </a:rPr>
              <a:t>softuni.org</a:t>
            </a:r>
            <a:endParaRPr lang="en-US" sz="3200" noProof="1"/>
          </a:p>
          <a:p>
            <a:pPr>
              <a:lnSpc>
                <a:spcPct val="100000"/>
              </a:lnSpc>
            </a:pPr>
            <a:r>
              <a:rPr lang="en-US" sz="3200" dirty="0"/>
              <a:t>Software University – High-Quality Education, Profession and Job for Software Developers</a:t>
            </a:r>
          </a:p>
          <a:p>
            <a:pPr lvl="1">
              <a:lnSpc>
                <a:spcPct val="100000"/>
              </a:lnSpc>
            </a:pPr>
            <a:r>
              <a:rPr lang="en-US" sz="2900" noProof="1">
                <a:hlinkClick r:id="rId4"/>
              </a:rPr>
              <a:t>softuni.bg</a:t>
            </a:r>
            <a:r>
              <a:rPr lang="en-US" sz="2900" noProof="1"/>
              <a:t> </a:t>
            </a:r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Facebook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5"/>
              </a:rPr>
              <a:t>facebook.com/SoftwareUniversity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dirty="0"/>
              <a:t>Software University @ YouTube</a:t>
            </a:r>
          </a:p>
          <a:p>
            <a:pPr lvl="1">
              <a:lnSpc>
                <a:spcPct val="100000"/>
              </a:lnSpc>
              <a:tabLst>
                <a:tab pos="282575" algn="l"/>
              </a:tabLst>
            </a:pPr>
            <a:r>
              <a:rPr lang="en-US" sz="2900" noProof="1">
                <a:hlinkClick r:id="rId6"/>
              </a:rPr>
              <a:t>youtube.com/SoftwareUniversity</a:t>
            </a:r>
            <a:endParaRPr lang="en-US" sz="2900" noProof="1"/>
          </a:p>
          <a:p>
            <a:pPr marL="304747" lvl="1" indent="-304747">
              <a:lnSpc>
                <a:spcPct val="100000"/>
              </a:lnSpc>
              <a:buClr>
                <a:srgbClr val="F2B254"/>
              </a:buClr>
              <a:buSzPct val="100000"/>
              <a:tabLst>
                <a:tab pos="282575" algn="l"/>
              </a:tabLst>
            </a:pPr>
            <a:r>
              <a:rPr lang="en-US" noProof="1"/>
              <a:t>Software University Forums – </a:t>
            </a:r>
            <a:r>
              <a:rPr lang="en-US" dirty="0">
                <a:hlinkClick r:id="rId7"/>
              </a:rPr>
              <a:t>forum.softuni.bg</a:t>
            </a:r>
            <a:endParaRPr lang="en-US" noProof="1"/>
          </a:p>
        </p:txBody>
      </p:sp>
      <p:pic>
        <p:nvPicPr>
          <p:cNvPr id="9" name="Picture 8" title="Software University">
            <a:hlinkClick r:id="rId4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4" b="7214"/>
          <a:stretch/>
        </p:blipFill>
        <p:spPr>
          <a:xfrm>
            <a:off x="9659438" y="1594686"/>
            <a:ext cx="1834974" cy="1570200"/>
          </a:xfrm>
          <a:prstGeom prst="rect">
            <a:avLst/>
          </a:prstGeom>
          <a:ln w="12700">
            <a:solidFill>
              <a:srgbClr val="55438F">
                <a:alpha val="70000"/>
              </a:srgbClr>
            </a:solidFill>
          </a:ln>
        </p:spPr>
      </p:pic>
      <p:pic>
        <p:nvPicPr>
          <p:cNvPr id="10" name="Picture 9" title="Software University Foundation">
            <a:hlinkClick r:id="rId3" tooltip="Software University Foundation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59" t="-15226" r="-5359" b="-15226"/>
          <a:stretch/>
        </p:blipFill>
        <p:spPr>
          <a:xfrm>
            <a:off x="9457098" y="466964"/>
            <a:ext cx="2269870" cy="874916"/>
          </a:xfrm>
          <a:prstGeom prst="roundRect">
            <a:avLst>
              <a:gd name="adj" fmla="val 3940"/>
            </a:avLst>
          </a:prstGeom>
          <a:solidFill>
            <a:srgbClr val="231F20">
              <a:alpha val="50000"/>
            </a:srgbClr>
          </a:solidFill>
          <a:ln>
            <a:solidFill>
              <a:schemeClr val="accent1">
                <a:lumMod val="75000"/>
                <a:alpha val="40000"/>
              </a:schemeClr>
            </a:solidFill>
          </a:ln>
        </p:spPr>
      </p:pic>
      <p:pic>
        <p:nvPicPr>
          <p:cNvPr id="11" name="Picture 4" title="Software University @ Facebook">
            <a:hlinkClick r:id="rId10"/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75536" y="3385124"/>
            <a:ext cx="1003954" cy="101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title="Software University Videos @ YouTube">
            <a:hlinkClick r:id="rId6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544" y="4589658"/>
            <a:ext cx="1837868" cy="675261"/>
          </a:xfrm>
          <a:prstGeom prst="rect">
            <a:avLst/>
          </a:prstGeom>
          <a:ln w="25400">
            <a:solidFill>
              <a:schemeClr val="bg1">
                <a:lumMod val="50000"/>
                <a:lumOff val="50000"/>
                <a:alpha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title="Software University - Forum">
            <a:hlinkClick r:id="rId7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9334" y="5540172"/>
            <a:ext cx="970156" cy="965726"/>
          </a:xfrm>
          <a:prstGeom prst="rect">
            <a:avLst/>
          </a:prstGeom>
        </p:spPr>
      </p:pic>
      <p:pic>
        <p:nvPicPr>
          <p:cNvPr id="14" name="Picture 13">
            <a:hlinkClick r:id="rId4"/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3548" y="3098209"/>
            <a:ext cx="2286198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4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151121"/>
            <a:ext cx="11804822" cy="5373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bg-BG" b="1" dirty="0"/>
          </a:p>
          <a:p>
            <a:pPr marL="0" indent="0" algn="ctr">
              <a:buNone/>
            </a:pPr>
            <a:r>
              <a:rPr lang="en-US" sz="8800" b="1" dirty="0">
                <a:solidFill>
                  <a:schemeClr val="tx2">
                    <a:lumMod val="75000"/>
                  </a:schemeClr>
                </a:solidFill>
              </a:rPr>
              <a:t>sli.do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11500" b="1" dirty="0" smtClean="0"/>
              <a:t>#Java-OOP</a:t>
            </a:r>
            <a:endParaRPr lang="en-US" sz="6000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Question?</a:t>
            </a:r>
          </a:p>
        </p:txBody>
      </p:sp>
    </p:spTree>
    <p:extLst>
      <p:ext uri="{BB962C8B-B14F-4D97-AF65-F5344CB8AC3E}">
        <p14:creationId xmlns:p14="http://schemas.microsoft.com/office/powerpoint/2010/main" val="402182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75540" y="4876800"/>
            <a:ext cx="8938472" cy="820600"/>
          </a:xfrm>
        </p:spPr>
        <p:txBody>
          <a:bodyPr/>
          <a:lstStyle/>
          <a:p>
            <a:r>
              <a:rPr lang="en-US" dirty="0" smtClean="0"/>
              <a:t>What are Objects?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575540" y="5754968"/>
            <a:ext cx="8938472" cy="719034"/>
          </a:xfrm>
        </p:spPr>
        <p:txBody>
          <a:bodyPr/>
          <a:lstStyle/>
          <a:p>
            <a:r>
              <a:rPr lang="en-US" dirty="0" smtClean="0"/>
              <a:t>Real-Life Objects in Programming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587" y="685800"/>
            <a:ext cx="5581650" cy="393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55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Objects?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399212" y="1217286"/>
            <a:ext cx="4973326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  <a:endParaRPr lang="en-US" sz="1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Double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height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1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String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skinColor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11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List&lt;Clothes&gt;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clothes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12" y="1219200"/>
            <a:ext cx="3673005" cy="5114659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5079510" y="209835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 dirty="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399212" y="4087090"/>
            <a:ext cx="4973326" cy="2246769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{</a:t>
            </a:r>
            <a:endParaRPr lang="en-US" sz="1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Integer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age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12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String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hairColor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  <a:endParaRPr lang="en-US" sz="1100" b="1" noProof="1" smtClean="0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List&lt;Clothes&gt; </a:t>
            </a:r>
            <a:r>
              <a:rPr lang="en-US" sz="2800" b="1" noProof="1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clothes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;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}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5079510" y="496815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50700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Initialization of Object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27480" y="1563469"/>
            <a:ext cx="7648131" cy="646331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6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 ventsi = new Person()</a:t>
            </a:r>
            <a:endParaRPr lang="en-US" sz="36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27481" y="3617893"/>
            <a:ext cx="7648131" cy="9541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 ventsi = </a:t>
            </a:r>
          </a:p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new Person(1.85, "White", clotes)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212" y="903456"/>
            <a:ext cx="1600200" cy="2068344"/>
          </a:xfrm>
        </p:spPr>
      </p:pic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27481" y="4989493"/>
            <a:ext cx="7648131" cy="954107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Person ventsi =</a:t>
            </a:r>
          </a:p>
          <a:p>
            <a:pPr fontAlgn="base"/>
            <a:r>
              <a:rPr lang="en-US" sz="2800" b="1" noProof="1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2800" b="1" noProof="1" smtClean="0">
                <a:solidFill>
                  <a:srgbClr val="FBEE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new Person(27, "Brown", clotes)</a:t>
            </a:r>
            <a:endParaRPr lang="en-US" sz="2800" b="1" noProof="1">
              <a:solidFill>
                <a:srgbClr val="FBEED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612" y="3247453"/>
            <a:ext cx="2209800" cy="307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4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75540" y="4876800"/>
            <a:ext cx="8938472" cy="820600"/>
          </a:xfrm>
        </p:spPr>
        <p:txBody>
          <a:bodyPr/>
          <a:lstStyle/>
          <a:p>
            <a:r>
              <a:rPr lang="en-US" dirty="0" smtClean="0"/>
              <a:t>What is OOP?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575540" y="5754968"/>
            <a:ext cx="8938472" cy="719034"/>
          </a:xfrm>
        </p:spPr>
        <p:txBody>
          <a:bodyPr/>
          <a:lstStyle/>
          <a:p>
            <a:r>
              <a:rPr lang="en-US" dirty="0" smtClean="0"/>
              <a:t>Object Oriented Programming </a:t>
            </a:r>
            <a:endParaRPr lang="en-US" dirty="0"/>
          </a:p>
        </p:txBody>
      </p:sp>
      <p:pic>
        <p:nvPicPr>
          <p:cNvPr id="1026" name="Picture 2" descr="Резултат с изображение за oo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3162" y="1447800"/>
            <a:ext cx="4762500" cy="27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5201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413" y="1066800"/>
            <a:ext cx="11804822" cy="5570355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/>
              <a:t>bject-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O</a:t>
            </a:r>
            <a:r>
              <a:rPr lang="en-US" dirty="0" smtClean="0"/>
              <a:t>riented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</a:t>
            </a:r>
            <a:r>
              <a:rPr lang="en-US" dirty="0"/>
              <a:t>rogramming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OOP?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35765" y="3505200"/>
            <a:ext cx="11001763" cy="2862322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Object-oriented programming</a:t>
            </a:r>
            <a:r>
              <a:rPr lang="en-US" sz="3600" dirty="0"/>
              <a:t> (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OOP</a:t>
            </a:r>
            <a:r>
              <a:rPr lang="en-US" sz="3600" dirty="0"/>
              <a:t>) is a programming paradigm based on the concept of "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objects</a:t>
            </a:r>
            <a:r>
              <a:rPr lang="en-US" sz="3600" dirty="0"/>
              <a:t>", which may contain 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data</a:t>
            </a:r>
            <a:r>
              <a:rPr lang="en-US" sz="3600" dirty="0"/>
              <a:t>, in the form of 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fields</a:t>
            </a:r>
            <a:r>
              <a:rPr lang="en-US" sz="3600" dirty="0"/>
              <a:t>, often known as </a:t>
            </a:r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</a:rPr>
              <a:t>properties</a:t>
            </a:r>
            <a:r>
              <a:rPr lang="en-US" sz="3600" i="1" dirty="0" smtClean="0"/>
              <a:t>;</a:t>
            </a:r>
            <a:r>
              <a:rPr lang="en-US" sz="3600" dirty="0"/>
              <a:t> and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code</a:t>
            </a:r>
            <a:r>
              <a:rPr lang="en-US" sz="3600" dirty="0"/>
              <a:t>, in the form of 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procedures</a:t>
            </a:r>
            <a:r>
              <a:rPr lang="en-US" sz="3600" dirty="0"/>
              <a:t>, often known as 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methods</a:t>
            </a:r>
            <a:r>
              <a:rPr lang="en-US" sz="3600" i="1" dirty="0"/>
              <a:t>.</a:t>
            </a:r>
            <a:endParaRPr lang="en-US" sz="3600" dirty="0" smtClean="0"/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1979612" y="1828800"/>
            <a:ext cx="4038600" cy="1055608"/>
          </a:xfrm>
          <a:prstGeom prst="wedgeRoundRectCallout">
            <a:avLst>
              <a:gd name="adj1" fmla="val -39231"/>
              <a:gd name="adj2" fmla="val 219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5400" b="1" noProof="1" smtClean="0">
                <a:solidFill>
                  <a:srgbClr val="FFFFFF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OBJECT</a:t>
            </a:r>
            <a:endParaRPr lang="en-US" sz="5400" b="1" noProof="1">
              <a:solidFill>
                <a:srgbClr val="FFFFFF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6983192" y="2297192"/>
            <a:ext cx="4554336" cy="1055608"/>
          </a:xfrm>
          <a:prstGeom prst="wedgeRoundRectCallout">
            <a:avLst>
              <a:gd name="adj1" fmla="val -39231"/>
              <a:gd name="adj2" fmla="val 219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Methods</a:t>
            </a:r>
          </a:p>
          <a:p>
            <a:pPr algn="ctr"/>
            <a:r>
              <a:rPr lang="en-US" sz="3200" noProof="1" smtClean="0">
                <a:solidFill>
                  <a:srgbClr val="FFFFFF"/>
                </a:solidFill>
                <a:latin typeface="Consolas" panose="020B0609020204030204" pitchFamily="49" charset="0"/>
              </a:rPr>
              <a:t>DoSomething()</a:t>
            </a:r>
            <a:endParaRPr lang="en-US" sz="3200" noProof="1">
              <a:solidFill>
                <a:srgbClr val="FFFFFF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6977268" y="1154192"/>
            <a:ext cx="4560259" cy="1055608"/>
          </a:xfrm>
          <a:prstGeom prst="wedgeRoundRectCallout">
            <a:avLst>
              <a:gd name="adj1" fmla="val -39231"/>
              <a:gd name="adj2" fmla="val 21910"/>
              <a:gd name="adj3" fmla="val 16667"/>
            </a:avLst>
          </a:prstGeom>
          <a:solidFill>
            <a:srgbClr val="663606">
              <a:alpha val="94902"/>
            </a:srgbClr>
          </a:solidFill>
          <a:ln w="19050">
            <a:solidFill>
              <a:srgbClr val="F8D49E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000" b="1" noProof="1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Property</a:t>
            </a:r>
          </a:p>
          <a:p>
            <a:pPr algn="ctr"/>
            <a:r>
              <a:rPr lang="en-US" sz="3200" noProof="1">
                <a:solidFill>
                  <a:srgbClr val="FFFFFF"/>
                </a:solidFill>
                <a:latin typeface="Consolas" panose="020B0609020204030204" pitchFamily="49" charset="0"/>
              </a:rPr>
              <a:t>f</a:t>
            </a:r>
            <a:r>
              <a:rPr lang="en-US" sz="3200" noProof="1" smtClean="0">
                <a:solidFill>
                  <a:srgbClr val="FFFFFF"/>
                </a:solidFill>
                <a:latin typeface="Consolas" panose="020B0609020204030204" pitchFamily="49" charset="0"/>
              </a:rPr>
              <a:t>ield or attribute</a:t>
            </a:r>
            <a:endParaRPr lang="en-US" sz="3200" noProof="1">
              <a:solidFill>
                <a:srgbClr val="FFFFFF"/>
              </a:solidFill>
              <a:latin typeface="Consolas" panose="020B0609020204030204" pitchFamily="49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6018212" y="2743200"/>
            <a:ext cx="97860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018212" y="2057400"/>
            <a:ext cx="97860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77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Pillars of OOP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612" y="1143000"/>
            <a:ext cx="8991600" cy="517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4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4120</TotalTime>
  <Words>635</Words>
  <Application>Microsoft Office PowerPoint</Application>
  <PresentationFormat>Custom</PresentationFormat>
  <Paragraphs>166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Consolas</vt:lpstr>
      <vt:lpstr>Wingdings</vt:lpstr>
      <vt:lpstr>Wingdings 2</vt:lpstr>
      <vt:lpstr>SoftUni 16x9</vt:lpstr>
      <vt:lpstr>OOP Course - Virtual Trip</vt:lpstr>
      <vt:lpstr>Table of Contents</vt:lpstr>
      <vt:lpstr>Have a Question?</vt:lpstr>
      <vt:lpstr>What are Objects?</vt:lpstr>
      <vt:lpstr>What are Objects?</vt:lpstr>
      <vt:lpstr>Initialization of Object</vt:lpstr>
      <vt:lpstr>What is OOP?</vt:lpstr>
      <vt:lpstr>What is OOP?</vt:lpstr>
      <vt:lpstr>Four Pillars of OOP</vt:lpstr>
      <vt:lpstr>Encapsulation</vt:lpstr>
      <vt:lpstr>Inheritance</vt:lpstr>
      <vt:lpstr>Polymorphism</vt:lpstr>
      <vt:lpstr>Abstraction</vt:lpstr>
      <vt:lpstr>Cohesion and Coupling</vt:lpstr>
      <vt:lpstr>Cohesion</vt:lpstr>
      <vt:lpstr>Coupling</vt:lpstr>
      <vt:lpstr>Exam Overview</vt:lpstr>
      <vt:lpstr>The Map Class in JS</vt:lpstr>
      <vt:lpstr>Objects and Associative Arrays</vt:lpstr>
      <vt:lpstr>License</vt:lpstr>
      <vt:lpstr>Free Trainings @ Software University</vt:lpstr>
    </vt:vector>
  </TitlesOfParts>
  <Manager>Svetlin Nakov</Manager>
  <Company>Software University (SoftUni)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Trip</dc:title>
  <dc:subject>JavaScript Fundamentals - Practical Training Course @ SoftUni</dc:subject>
  <dc:creator>Software University Foundation</dc:creator>
  <cp:keywords>SoftUni, Software University, Java, OOP, programming,</cp:keywords>
  <dc:description>JavaScript Fundamentals Course @ SoftUni - https://softuni.bg/courses/javascript-fundamentals</dc:description>
  <cp:lastModifiedBy>Buro</cp:lastModifiedBy>
  <cp:revision>193</cp:revision>
  <dcterms:created xsi:type="dcterms:W3CDTF">2014-01-02T17:00:34Z</dcterms:created>
  <dcterms:modified xsi:type="dcterms:W3CDTF">2017-02-20T15:56:56Z</dcterms:modified>
  <cp:category>Java, OOP, programming,</cp:category>
  <dc:language>English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